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5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699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22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756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50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173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535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795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325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587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629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168F-656A-41E0-8B55-8CF1C90C2545}" type="datetimeFigureOut">
              <a:rPr lang="th-TH" smtClean="0"/>
              <a:t>07/06/60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5F611-B0A6-485D-9DF6-73C948C0D1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15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.chula.ac.th/th/node/308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.chula.ac.th/th/node/3206" TargetMode="External"/><Relationship Id="rId2" Type="http://schemas.openxmlformats.org/officeDocument/2006/relationships/hyperlink" Target="http://www.it.chula.ac.th/th/malwareprotec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RANSOMWARE ?</a:t>
            </a:r>
            <a:endParaRPr lang="th-TH" b="1" dirty="0"/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17032"/>
            <a:ext cx="7033760" cy="2706307"/>
          </a:xfrm>
        </p:spPr>
      </p:pic>
      <p:sp>
        <p:nvSpPr>
          <p:cNvPr id="3" name="TextBox 2"/>
          <p:cNvSpPr txBox="1"/>
          <p:nvPr/>
        </p:nvSpPr>
        <p:spPr>
          <a:xfrm>
            <a:off x="539552" y="1196752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dirty="0" err="1"/>
              <a:t>Ransomware</a:t>
            </a:r>
            <a:r>
              <a:rPr lang="en-US" dirty="0"/>
              <a:t> </a:t>
            </a:r>
            <a:r>
              <a:rPr lang="th-TH" dirty="0" err="1"/>
              <a:t>เป็น</a:t>
            </a:r>
            <a:r>
              <a:rPr lang="th-TH" u="sng" dirty="0" err="1">
                <a:hlinkClick r:id="rId3"/>
              </a:rPr>
              <a:t>มัลแวร์</a:t>
            </a:r>
            <a:r>
              <a:rPr lang="th-TH" u="sng" dirty="0">
                <a:solidFill>
                  <a:srgbClr val="FF0000"/>
                </a:solidFill>
                <a:hlinkClick r:id="rId3"/>
              </a:rPr>
              <a:t> (</a:t>
            </a:r>
            <a:r>
              <a:rPr lang="en-US" u="sng" dirty="0">
                <a:solidFill>
                  <a:srgbClr val="FF0000"/>
                </a:solidFill>
                <a:hlinkClick r:id="rId3"/>
              </a:rPr>
              <a:t>Malware)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th-TH" dirty="0"/>
              <a:t>ประเภทหนึ่งที่มีลักษณะการทำงานที่แตกต่าง</a:t>
            </a:r>
            <a:r>
              <a:rPr lang="th-TH" dirty="0" err="1"/>
              <a:t>กับมัลแวร์</a:t>
            </a:r>
            <a:r>
              <a:rPr lang="th-TH" dirty="0"/>
              <a:t>ประเภทอื่นๆคือไม่ได้ถูกออกแบบมาเพื่อขโมยข้อมูลของผู้ใช้งานแต่อย่างใด แต่จะทำการเข้ารหัส</a:t>
            </a:r>
            <a:r>
              <a:rPr lang="th-TH" dirty="0" err="1"/>
              <a:t>หรือล็</a:t>
            </a:r>
            <a:r>
              <a:rPr lang="th-TH" dirty="0"/>
              <a:t>อกไฟล์ไม่ว่าจะเป็นไฟล์เอกสาร รูปภาพ วิดีโอ ผู้ใช้งานจะไม่สามารถเปิดไฟล์ใดๆได้เลยหากไฟล์เหล่านั้นถูกเข้ารหัส ซึ่งการถูกเข้ารหัสก็หมายความว่าจะต้องใช้คีย์ในการปลด</a:t>
            </a:r>
            <a:r>
              <a:rPr lang="th-TH" dirty="0" err="1"/>
              <a:t>ล็อค</a:t>
            </a:r>
            <a:r>
              <a:rPr lang="th-TH" dirty="0"/>
              <a:t>เพื่อกู้ข้อมูลคืนมา ผู้ใช้งานจะต้องทำการจ่ายเงินตามข้อความ "เรียกค่าไถ่" ที่ปรากฏ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663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ช่องทางการแพร่กระจาย </a:t>
            </a: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RANSOMWARE</a:t>
            </a:r>
            <a:endParaRPr lang="th-TH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ตัวแทนเนื้อหา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52736"/>
            <a:ext cx="5245422" cy="5040560"/>
          </a:xfrm>
        </p:spPr>
      </p:pic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th-TH" sz="1800" dirty="0" smtClean="0">
                <a:cs typeface="+mj-cs"/>
              </a:rPr>
              <a:t>ในกรณีส่วนใหญ่ </a:t>
            </a:r>
            <a:r>
              <a:rPr lang="en-US" sz="1800" dirty="0" err="1" smtClean="0">
                <a:cs typeface="+mj-cs"/>
              </a:rPr>
              <a:t>Ransomware</a:t>
            </a:r>
            <a:r>
              <a:rPr lang="en-US" sz="1800" dirty="0" smtClean="0">
                <a:cs typeface="+mj-cs"/>
              </a:rPr>
              <a:t> </a:t>
            </a:r>
            <a:r>
              <a:rPr lang="th-TH" sz="1800" dirty="0" smtClean="0">
                <a:cs typeface="+mj-cs"/>
              </a:rPr>
              <a:t>จะมาในรูปแบบเอกสารแนบทางอี</a:t>
            </a:r>
            <a:r>
              <a:rPr lang="th-TH" sz="1800" dirty="0" err="1" smtClean="0">
                <a:cs typeface="+mj-cs"/>
              </a:rPr>
              <a:t>เมล</a:t>
            </a:r>
            <a:r>
              <a:rPr lang="th-TH" sz="1800" dirty="0" smtClean="0">
                <a:cs typeface="+mj-cs"/>
              </a:rPr>
              <a:t> โดยอี</a:t>
            </a:r>
            <a:r>
              <a:rPr lang="th-TH" sz="1800" dirty="0" err="1" smtClean="0">
                <a:cs typeface="+mj-cs"/>
              </a:rPr>
              <a:t>เมล</a:t>
            </a:r>
            <a:r>
              <a:rPr lang="th-TH" sz="1800" dirty="0" smtClean="0">
                <a:cs typeface="+mj-cs"/>
              </a:rPr>
              <a:t>ผู้ส่งก็มักจะเป็นผู้ให้บริการที่เรารู้จักกันดีอย่างเช่น ธนาคาร และจะใช้หัวข้อหรือประโยคขึ้นต้นที่ดูน่าเชื่อถืออย่าง  "</a:t>
            </a:r>
            <a:r>
              <a:rPr lang="en-US" sz="1800" dirty="0" smtClean="0">
                <a:cs typeface="+mj-cs"/>
              </a:rPr>
              <a:t>Dear Valued Customer”, “Undelivered Mail Returned to Sender", "Invitation to connect on LinkedIn."  </a:t>
            </a:r>
            <a:r>
              <a:rPr lang="th-TH" sz="1800" dirty="0" smtClean="0">
                <a:cs typeface="+mj-cs"/>
              </a:rPr>
              <a:t>เป็นต้น ประเภทของไฟล์แนบที่เห็นก็จะเป็น ".</a:t>
            </a:r>
            <a:r>
              <a:rPr lang="en-US" sz="1800" dirty="0" smtClean="0">
                <a:cs typeface="+mj-cs"/>
              </a:rPr>
              <a:t>doc" </a:t>
            </a:r>
            <a:r>
              <a:rPr lang="th-TH" sz="1800" dirty="0" smtClean="0">
                <a:cs typeface="+mj-cs"/>
              </a:rPr>
              <a:t>หรือ ".</a:t>
            </a:r>
            <a:r>
              <a:rPr lang="en-US" sz="1800" dirty="0" err="1" smtClean="0">
                <a:cs typeface="+mj-cs"/>
              </a:rPr>
              <a:t>xls</a:t>
            </a:r>
            <a:r>
              <a:rPr lang="en-US" sz="1800" dirty="0" smtClean="0">
                <a:cs typeface="+mj-cs"/>
              </a:rPr>
              <a:t>" </a:t>
            </a:r>
            <a:r>
              <a:rPr lang="th-TH" sz="1800" dirty="0" smtClean="0">
                <a:cs typeface="+mj-cs"/>
              </a:rPr>
              <a:t>ผู้ใช้อาจจะคิดว่าเป็นไฟล์เอกสาร </a:t>
            </a:r>
            <a:r>
              <a:rPr lang="en-US" sz="1800" dirty="0" smtClean="0">
                <a:cs typeface="+mj-cs"/>
              </a:rPr>
              <a:t>Word </a:t>
            </a:r>
            <a:r>
              <a:rPr lang="th-TH" sz="1800" dirty="0" smtClean="0">
                <a:cs typeface="+mj-cs"/>
              </a:rPr>
              <a:t>หรือ </a:t>
            </a:r>
            <a:r>
              <a:rPr lang="en-US" sz="1800" dirty="0" smtClean="0">
                <a:cs typeface="+mj-cs"/>
              </a:rPr>
              <a:t>Excel </a:t>
            </a:r>
            <a:r>
              <a:rPr lang="th-TH" sz="1800" dirty="0" smtClean="0">
                <a:cs typeface="+mj-cs"/>
              </a:rPr>
              <a:t>ธรรมดาแต่เมื่อตรวจสอบชื่อไฟล์เต็มๆ ก็จะเห็นนามสกุล .</a:t>
            </a:r>
            <a:r>
              <a:rPr lang="en-US" sz="1800" dirty="0" smtClean="0">
                <a:cs typeface="+mj-cs"/>
              </a:rPr>
              <a:t>exe </a:t>
            </a:r>
            <a:r>
              <a:rPr lang="th-TH" sz="1800" dirty="0" smtClean="0">
                <a:cs typeface="+mj-cs"/>
              </a:rPr>
              <a:t>ซ่อนอยู่ อย่างเช่น "</a:t>
            </a:r>
            <a:r>
              <a:rPr lang="en-US" sz="1800" dirty="0" smtClean="0">
                <a:cs typeface="+mj-cs"/>
              </a:rPr>
              <a:t>Paper.doc.exe" </a:t>
            </a:r>
            <a:r>
              <a:rPr lang="th-TH" sz="1800" dirty="0" smtClean="0">
                <a:cs typeface="+mj-cs"/>
              </a:rPr>
              <a:t>แต่ผู้ใช้จะเห็นเฉพาะ "</a:t>
            </a:r>
            <a:r>
              <a:rPr lang="en-US" sz="1800" dirty="0" smtClean="0">
                <a:cs typeface="+mj-cs"/>
              </a:rPr>
              <a:t>Paper.doc" </a:t>
            </a:r>
            <a:r>
              <a:rPr lang="th-TH" sz="1800" dirty="0" smtClean="0">
                <a:cs typeface="+mj-cs"/>
              </a:rPr>
              <a:t>และทำให้เข้าใจผิดว่าเป็นไฟล์ที่ไม่เป็นอันตราย</a:t>
            </a:r>
            <a:endParaRPr lang="th-TH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151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72008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วิธีป้องกัน </a:t>
            </a:r>
            <a:r>
              <a:rPr lang="en-US" b="1" dirty="0" err="1" smtClean="0"/>
              <a:t>Ransomware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256584"/>
          </a:xfrm>
          <a:ln>
            <a:solidFill>
              <a:schemeClr val="accent1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th-TH" sz="6200" dirty="0" smtClean="0">
                <a:cs typeface="+mj-cs"/>
              </a:rPr>
              <a:t>ทำการสำรองข้อมูล (</a:t>
            </a:r>
            <a:r>
              <a:rPr lang="en-US" sz="6200" dirty="0" smtClean="0">
                <a:cs typeface="+mj-cs"/>
              </a:rPr>
              <a:t>Backup) </a:t>
            </a:r>
            <a:r>
              <a:rPr lang="th-TH" sz="6200" dirty="0" smtClean="0">
                <a:cs typeface="+mj-cs"/>
              </a:rPr>
              <a:t>เป็นประจำ</a:t>
            </a:r>
          </a:p>
          <a:p>
            <a:r>
              <a:rPr lang="th-TH" sz="6200" dirty="0" smtClean="0">
                <a:cs typeface="+mj-cs"/>
              </a:rPr>
              <a:t>หากผู้ใช้งานติด </a:t>
            </a:r>
            <a:r>
              <a:rPr lang="en-US" sz="6200" dirty="0" err="1" smtClean="0">
                <a:cs typeface="+mj-cs"/>
              </a:rPr>
              <a:t>Ransomware</a:t>
            </a:r>
            <a:r>
              <a:rPr lang="en-US" sz="6200" dirty="0" smtClean="0">
                <a:cs typeface="+mj-cs"/>
              </a:rPr>
              <a:t> </a:t>
            </a:r>
            <a:r>
              <a:rPr lang="th-TH" sz="6200" dirty="0" smtClean="0">
                <a:cs typeface="+mj-cs"/>
              </a:rPr>
              <a:t>อย่างน้อยถ้ามีการสำรองข้อมูล (</a:t>
            </a:r>
            <a:r>
              <a:rPr lang="en-US" sz="6200" dirty="0" smtClean="0">
                <a:cs typeface="+mj-cs"/>
              </a:rPr>
              <a:t>Backup) </a:t>
            </a:r>
            <a:r>
              <a:rPr lang="th-TH" sz="6200" dirty="0" smtClean="0">
                <a:cs typeface="+mj-cs"/>
              </a:rPr>
              <a:t>ก็จะสามารถกู้คืนไฟล์ของคุณได้ และเพื่อป้องกันข้อมูลที่ </a:t>
            </a:r>
            <a:r>
              <a:rPr lang="en-US" sz="6200" dirty="0" smtClean="0">
                <a:cs typeface="+mj-cs"/>
              </a:rPr>
              <a:t>Backup </a:t>
            </a:r>
            <a:r>
              <a:rPr lang="th-TH" sz="6200" dirty="0" smtClean="0">
                <a:cs typeface="+mj-cs"/>
              </a:rPr>
              <a:t>ถูกเข้ารหัสไปด้วย ผู้ใช้งานควรสำรองข้อมูลลงบนอุปกรณ์สำหรับจัดเก็บข้อมูลภายนอกเครือข่าย (</a:t>
            </a:r>
            <a:r>
              <a:rPr lang="en-US" sz="6200" dirty="0" smtClean="0">
                <a:cs typeface="+mj-cs"/>
              </a:rPr>
              <a:t>Cloud Storage, External Hard Drive, USB Flash Drive) </a:t>
            </a:r>
          </a:p>
          <a:p>
            <a:r>
              <a:rPr lang="th-TH" sz="6200" dirty="0" smtClean="0">
                <a:cs typeface="+mj-cs"/>
              </a:rPr>
              <a:t>อัพเดทซอฟแวร์ในเครื่องอย่างสม่ำเสมอ</a:t>
            </a:r>
          </a:p>
          <a:p>
            <a:r>
              <a:rPr lang="th-TH" sz="6200" dirty="0" smtClean="0">
                <a:cs typeface="+mj-cs"/>
              </a:rPr>
              <a:t>การอัพเดทระบบปฏิบัติการและซอฟต์แวร์จะช่วยป้องกันการโจมตีที่ต้องอาศัยช่องโหว่ของซอฟต์แวร์ได้ โดยเฉพาะอย่างยิ่งใน </a:t>
            </a:r>
            <a:r>
              <a:rPr lang="en-US" sz="6200" dirty="0" smtClean="0">
                <a:cs typeface="+mj-cs"/>
              </a:rPr>
              <a:t>Adobe Flash, Microsoft Silverlight </a:t>
            </a:r>
            <a:r>
              <a:rPr lang="th-TH" sz="6200" dirty="0" smtClean="0">
                <a:cs typeface="+mj-cs"/>
              </a:rPr>
              <a:t>และ</a:t>
            </a:r>
            <a:r>
              <a:rPr lang="th-TH" sz="6200" dirty="0" err="1" smtClean="0">
                <a:cs typeface="+mj-cs"/>
              </a:rPr>
              <a:t>เว็บเบราว์เซอร์</a:t>
            </a:r>
            <a:r>
              <a:rPr lang="th-TH" sz="6200" dirty="0" smtClean="0">
                <a:cs typeface="+mj-cs"/>
              </a:rPr>
              <a:t> ควรติดตามและอัพเดทให้เป็น </a:t>
            </a:r>
            <a:r>
              <a:rPr lang="en-US" sz="6200" dirty="0" smtClean="0">
                <a:cs typeface="+mj-cs"/>
              </a:rPr>
              <a:t>Version </a:t>
            </a:r>
            <a:r>
              <a:rPr lang="th-TH" sz="6200" dirty="0" smtClean="0">
                <a:cs typeface="+mj-cs"/>
              </a:rPr>
              <a:t>ปัจจุบัน</a:t>
            </a:r>
          </a:p>
          <a:p>
            <a:r>
              <a:rPr lang="th-TH" sz="6200" dirty="0" smtClean="0">
                <a:cs typeface="+mj-cs"/>
              </a:rPr>
              <a:t>ติดตั้งโปรแกรม</a:t>
            </a:r>
            <a:r>
              <a:rPr lang="th-TH" sz="6200" dirty="0" err="1" smtClean="0">
                <a:cs typeface="+mj-cs"/>
              </a:rPr>
              <a:t>ป้องกันมัลแวร์</a:t>
            </a:r>
            <a:r>
              <a:rPr lang="th-TH" sz="6200" dirty="0" smtClean="0">
                <a:cs typeface="+mj-cs"/>
              </a:rPr>
              <a:t> (</a:t>
            </a:r>
            <a:r>
              <a:rPr lang="en-US" sz="6200" dirty="0" smtClean="0">
                <a:cs typeface="+mj-cs"/>
              </a:rPr>
              <a:t>Anti-malware) </a:t>
            </a:r>
            <a:r>
              <a:rPr lang="th-TH" sz="6200" dirty="0" smtClean="0">
                <a:cs typeface="+mj-cs"/>
              </a:rPr>
              <a:t>ลงบนเครื่องคอมพิวเตอร์</a:t>
            </a:r>
          </a:p>
          <a:p>
            <a:r>
              <a:rPr lang="th-TH" sz="6200" dirty="0" smtClean="0">
                <a:cs typeface="+mj-cs"/>
              </a:rPr>
              <a:t>เพื่อป้องกันการเข้าถึงเว็บไซต์ที่เป็นอันตรายและตรวจสอบไฟล์ทั้งหมดที่ถูกดาวน์โหลด ควรมีการติดตั้ง</a:t>
            </a:r>
            <a:r>
              <a:rPr lang="th-TH" sz="6200" dirty="0" smtClean="0">
                <a:cs typeface="+mj-cs"/>
                <a:hlinkClick r:id="rId2"/>
              </a:rPr>
              <a:t>โปรแกรม</a:t>
            </a:r>
            <a:r>
              <a:rPr lang="th-TH" sz="6200" dirty="0" err="1" smtClean="0">
                <a:cs typeface="+mj-cs"/>
                <a:hlinkClick r:id="rId2"/>
              </a:rPr>
              <a:t>ป้องกันมัลแวร์</a:t>
            </a:r>
            <a:r>
              <a:rPr lang="th-TH" sz="6200" dirty="0" smtClean="0">
                <a:cs typeface="+mj-cs"/>
              </a:rPr>
              <a:t>ลงบนเครื่องคอมพิวเตอร์ไว้ด้วย </a:t>
            </a:r>
          </a:p>
          <a:p>
            <a:r>
              <a:rPr lang="th-TH" sz="6200" dirty="0" smtClean="0">
                <a:cs typeface="+mj-cs"/>
              </a:rPr>
              <a:t>ตรวจสอบ</a:t>
            </a:r>
            <a:r>
              <a:rPr lang="th-TH" sz="6200" dirty="0" smtClean="0">
                <a:cs typeface="+mj-cs"/>
              </a:rPr>
              <a:t>อีเมล์ที่</a:t>
            </a:r>
            <a:r>
              <a:rPr lang="th-TH" sz="6200" dirty="0" smtClean="0">
                <a:cs typeface="+mj-cs"/>
              </a:rPr>
              <a:t>เป็นอันตรายเบื้องต้น</a:t>
            </a:r>
          </a:p>
          <a:p>
            <a:r>
              <a:rPr lang="th-TH" sz="6200" dirty="0" smtClean="0">
                <a:cs typeface="+mj-cs"/>
              </a:rPr>
              <a:t>ผู้ไม่หวังดีมักใช้อี</a:t>
            </a:r>
            <a:r>
              <a:rPr lang="th-TH" sz="6200" dirty="0" err="1" smtClean="0">
                <a:cs typeface="+mj-cs"/>
              </a:rPr>
              <a:t>เมล</a:t>
            </a:r>
            <a:r>
              <a:rPr lang="th-TH" sz="6200" dirty="0" smtClean="0">
                <a:cs typeface="+mj-cs"/>
              </a:rPr>
              <a:t>เป็นช่องทางในการหลอกลวงผู้ใช้งาน ให้หลงเชื่อเปิดหรือดาวน์โหลดเอกสารแนบ ดังนั้นเมื่อเราได้รับ</a:t>
            </a:r>
            <a:r>
              <a:rPr lang="th-TH" sz="6200" dirty="0" smtClean="0">
                <a:cs typeface="+mj-cs"/>
              </a:rPr>
              <a:t>อีเมล์ควร</a:t>
            </a:r>
            <a:r>
              <a:rPr lang="th-TH" sz="6200" dirty="0" smtClean="0">
                <a:cs typeface="+mj-cs"/>
                <a:hlinkClick r:id="rId3"/>
              </a:rPr>
              <a:t>ตรวจสอบ</a:t>
            </a:r>
            <a:r>
              <a:rPr lang="th-TH" sz="6200" dirty="0" smtClean="0">
                <a:cs typeface="+mj-cs"/>
                <a:hlinkClick r:id="rId3"/>
              </a:rPr>
              <a:t>อีเมล</a:t>
            </a:r>
            <a:r>
              <a:rPr lang="th-TH" sz="6200" dirty="0" smtClean="0">
                <a:cs typeface="+mj-cs"/>
              </a:rPr>
              <a:t>์ฉบับ</a:t>
            </a:r>
            <a:r>
              <a:rPr lang="th-TH" sz="6200" dirty="0" smtClean="0">
                <a:cs typeface="+mj-cs"/>
              </a:rPr>
              <a:t>นั้นให้ดีเสียก่อน</a:t>
            </a:r>
          </a:p>
          <a:p>
            <a:r>
              <a:rPr lang="th-TH" sz="6200" dirty="0" smtClean="0">
                <a:cs typeface="+mj-cs"/>
              </a:rPr>
              <a:t>ติดตามข่าวสาร</a:t>
            </a:r>
          </a:p>
          <a:p>
            <a:r>
              <a:rPr lang="th-TH" sz="6200" dirty="0" smtClean="0">
                <a:cs typeface="+mj-cs"/>
              </a:rPr>
              <a:t>ควรติดตามข่าวสารช่องโหว่หรือภัยคุกคามต่างๆ รวมถึงศึกษาวิธีการป้องกันเพื่อไม่ให้ตกเป็นเหยื่อของเหล่าผู้ไม่หวังดีและเพื่อความปลอดภัยของตัวผู้ใช้งานเ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391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115</Words>
  <Application>Microsoft Office PowerPoint</Application>
  <PresentationFormat>นำเสนอทางหน้าจอ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RANSOMWARE ?</vt:lpstr>
      <vt:lpstr>ช่องทางการแพร่กระจาย RANSOMWARE</vt:lpstr>
      <vt:lpstr>วิธีป้องกัน Ransomware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RANSOMWARE ?</dc:title>
  <dc:creator>Corporate Edition</dc:creator>
  <cp:lastModifiedBy>Corporate Edition</cp:lastModifiedBy>
  <cp:revision>14</cp:revision>
  <dcterms:created xsi:type="dcterms:W3CDTF">2017-06-01T04:03:50Z</dcterms:created>
  <dcterms:modified xsi:type="dcterms:W3CDTF">2017-06-07T03:52:59Z</dcterms:modified>
</cp:coreProperties>
</file>